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3" r:id="rId7"/>
    <p:sldId id="302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3" r:id="rId18"/>
    <p:sldId id="314" r:id="rId19"/>
    <p:sldId id="315" r:id="rId20"/>
    <p:sldId id="31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Introduction To Hadoop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6090" y="4574084"/>
            <a:ext cx="329683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By: 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SHAVANTREVVA s </a:t>
            </a:r>
            <a:r>
              <a:rPr lang="en-US" sz="1600" dirty="0" err="1"/>
              <a:t>bILAKERI</a:t>
            </a: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0346D-BCA3-E457-3CB7-BD3564EB8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999937"/>
          </a:xfrm>
        </p:spPr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2.2 </a:t>
            </a:r>
            <a:r>
              <a:rPr lang="en-IN" dirty="0" err="1">
                <a:solidFill>
                  <a:srgbClr val="FF0000"/>
                </a:solidFill>
              </a:rPr>
              <a:t>JobTracker</a:t>
            </a:r>
            <a:r>
              <a:rPr lang="en-IN" dirty="0">
                <a:solidFill>
                  <a:srgbClr val="FF0000"/>
                </a:solidFill>
              </a:rPr>
              <a:t>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67C20-A67B-3C3B-5C0D-8AAA67A20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Coordinates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parallel processing of data using MapReduce.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017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D3F6-EEF1-975B-3517-41F78BB5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0" y="286604"/>
            <a:ext cx="10058400" cy="63843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2.3 Secondary Node: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475A10-C5CA-9668-1574-AF69086937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6000"/>
                    </a14:imgEffect>
                  </a14:imgLayer>
                </a14:imgProps>
              </a:ext>
            </a:extLst>
          </a:blip>
          <a:srcRect l="33116" t="20843" r="33965" b="48623"/>
          <a:stretch/>
        </p:blipFill>
        <p:spPr>
          <a:xfrm>
            <a:off x="-85061" y="1010092"/>
            <a:ext cx="5422606" cy="365907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53CF2D-83D0-996A-0BF6-07132C9156D2}"/>
              </a:ext>
            </a:extLst>
          </p:cNvPr>
          <p:cNvSpPr txBox="1"/>
          <p:nvPr/>
        </p:nvSpPr>
        <p:spPr>
          <a:xfrm>
            <a:off x="5337545" y="300473"/>
            <a:ext cx="659218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job of Secondary Node is to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contact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periodic manner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certain time interval (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 default 1 hour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which keeps all filesystem metadata in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capability to process that metadata on to disk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crashes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you lose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everything in RAM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itself and you don't have any backup of filesystem. 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What secondary node does is it contacts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an hour and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pulls copy of metadata information out of </a:t>
            </a:r>
            <a:r>
              <a:rPr lang="en-US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shuffle and merge this information into clean file folder and sent to back again to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while keeping a copy for itself.</a:t>
            </a:r>
          </a:p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Hence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Secondary Node is </a:t>
            </a:r>
            <a:r>
              <a:rPr lang="en-US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the backup rather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does job of housekeeping. </a:t>
            </a:r>
          </a:p>
          <a:p>
            <a:pPr algn="just"/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case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failure,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saved metadata can rebuild it easily. 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94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192DB-46C3-E9CE-EFEF-6CD4A36B2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851081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3: Slave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1841866-2142-D9DA-4C13-4ECE9D305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6000"/>
                    </a14:imgEffect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rcRect l="40590" t="37523" r="33170" b="30247"/>
          <a:stretch/>
        </p:blipFill>
        <p:spPr>
          <a:xfrm>
            <a:off x="1" y="716634"/>
            <a:ext cx="6303426" cy="43550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65599C-96C3-53B8-AF74-2713BA121B08}"/>
              </a:ext>
            </a:extLst>
          </p:cNvPr>
          <p:cNvSpPr txBox="1"/>
          <p:nvPr/>
        </p:nvSpPr>
        <p:spPr>
          <a:xfrm>
            <a:off x="6303427" y="716634"/>
            <a:ext cx="549871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Slave nodes are the majority of machines in Hadoop Cluster and are responsible to :</a:t>
            </a: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the data </a:t>
            </a:r>
          </a:p>
          <a:p>
            <a:pPr marL="742950" lvl="1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 the computation</a:t>
            </a:r>
          </a:p>
          <a:p>
            <a:pPr lvl="1"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slave runs both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Task Tracker daemon which communicates to their masters.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Task Tracker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daemon is a 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slave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the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Job Tracker </a:t>
            </a:r>
          </a:p>
          <a:p>
            <a:pPr algn="just"/>
            <a:endParaRPr lang="en-US" sz="24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daemon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slave to the </a:t>
            </a:r>
            <a:r>
              <a:rPr lang="en-US" sz="24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endParaRPr lang="en-IN" sz="24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1930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4C5D-48B8-B376-AB43-82542AA76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58" y="177747"/>
            <a:ext cx="10058400" cy="899940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Loading File In Hadoop Cluster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E1CAA-EAFC-F667-C94D-D76DC212A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2029" t="74358" r="27533" b="10537"/>
          <a:stretch/>
        </p:blipFill>
        <p:spPr>
          <a:xfrm>
            <a:off x="6096000" y="2383972"/>
            <a:ext cx="6009722" cy="1872343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B201A7A-7875-863B-79E0-3B7606D5B9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8000"/>
                    </a14:imgEffect>
                    <a14:imgEffect>
                      <a14:brightnessContrast bright="1000"/>
                    </a14:imgEffect>
                  </a14:imgLayer>
                </a14:imgProps>
              </a:ext>
            </a:extLst>
          </a:blip>
          <a:srcRect l="31635" t="44790" r="32825" b="28971"/>
          <a:stretch/>
        </p:blipFill>
        <p:spPr>
          <a:xfrm>
            <a:off x="0" y="2074817"/>
            <a:ext cx="5945983" cy="304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82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05507-9449-804B-159F-0366FAF23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681063" cy="70230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Client knows that to which data nodes load the blocks?</a:t>
            </a:r>
            <a:endParaRPr lang="en-IN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7888ED-5280-E753-A8E0-944555822C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555" t="22384" r="27857" b="39408"/>
          <a:stretch/>
        </p:blipFill>
        <p:spPr>
          <a:xfrm>
            <a:off x="5971649" y="3118456"/>
            <a:ext cx="6220351" cy="3464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910F07-56BB-A381-8F0E-D146A8DF9E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0000"/>
                    </a14:imgEffect>
                  </a14:imgLayer>
                </a14:imgProps>
              </a:ext>
            </a:extLst>
          </a:blip>
          <a:srcRect l="33839" t="28413" r="35446" b="30635"/>
          <a:stretch/>
        </p:blipFill>
        <p:spPr>
          <a:xfrm>
            <a:off x="-11010" y="952675"/>
            <a:ext cx="5889296" cy="46643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862F4F-D174-209F-D81D-79D7AE807E98}"/>
              </a:ext>
            </a:extLst>
          </p:cNvPr>
          <p:cNvSpPr txBox="1"/>
          <p:nvPr/>
        </p:nvSpPr>
        <p:spPr>
          <a:xfrm>
            <a:off x="6009167" y="871686"/>
            <a:ext cx="598714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arenR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</a:t>
            </a:r>
            <a:r>
              <a:rPr lang="en-US" sz="2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comes into picture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 algn="just">
              <a:buFont typeface="+mj-lt"/>
              <a:buAutoNum type="arabicParenR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used its 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Rack Awareness intelligence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decide on which </a:t>
            </a:r>
            <a:r>
              <a:rPr lang="en-US" sz="2000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provide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+mj-lt"/>
              <a:buAutoNum type="arabicParenR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of the data block (in this case Block-A, Block-B and Block-C), Client contacts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in response </a:t>
            </a:r>
            <a:r>
              <a:rPr lang="en-US" sz="2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sends an ordered list of 3 </a:t>
            </a:r>
            <a:r>
              <a:rPr lang="en-US" sz="20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DataNodes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956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6F1D6-78FE-8E74-78B4-3BED77D0B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978691"/>
          </a:xfrm>
        </p:spPr>
        <p:txBody>
          <a:bodyPr/>
          <a:lstStyle/>
          <a:p>
            <a:r>
              <a:rPr lang="en-IN" dirty="0">
                <a:solidFill>
                  <a:srgbClr val="C00000"/>
                </a:solidFill>
              </a:rPr>
              <a:t>Block replication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B4D6C9-74A0-378E-A819-00CB6469E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 l="37338" t="16595" r="38240" b="50697"/>
          <a:stretch/>
        </p:blipFill>
        <p:spPr>
          <a:xfrm>
            <a:off x="206829" y="1430382"/>
            <a:ext cx="5334000" cy="473093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A9A6DB-6784-75F6-DD3D-A5FF99023081}"/>
              </a:ext>
            </a:extLst>
          </p:cNvPr>
          <p:cNvSpPr txBox="1"/>
          <p:nvPr/>
        </p:nvSpPr>
        <p:spPr>
          <a:xfrm>
            <a:off x="5431971" y="487025"/>
            <a:ext cx="676002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 write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block directly to one </a:t>
            </a:r>
            <a:r>
              <a:rPr lang="en-US" sz="2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DataNodes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then replicate the block to other Data nodes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 block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gets written in all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only </a:t>
            </a:r>
            <a:r>
              <a:rPr lang="en-US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cycle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repeats for next block.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Hadoop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 1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there is only one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Hadoop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Gen2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there is active passive model in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where one more node "Passive Node" comes in picture.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default setting for Hadoop is to have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copies of each block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</a:t>
            </a:r>
            <a:r>
              <a:rPr lang="en-US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setting can be configured with "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dfs.replication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parameter of hdfs-site.xml file.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Keep note that </a:t>
            </a:r>
            <a:r>
              <a:rPr lang="en-US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Client directly writes the block to the </a:t>
            </a:r>
            <a:r>
              <a:rPr lang="en-US" sz="22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2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 any intervention of </a:t>
            </a:r>
            <a:r>
              <a:rPr lang="en-US" sz="2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this process.</a:t>
            </a:r>
            <a:endParaRPr lang="en-IN" sz="22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085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6B187-DCEB-32BA-3D73-A74C27B0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" y="0"/>
            <a:ext cx="11538857" cy="812854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rgbClr val="FF0000"/>
                </a:solidFill>
              </a:rPr>
              <a:t>Parallel Computing vs Distributed Computing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FCC1D6-FE2B-817E-D660-ADDAED0ED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8000"/>
                    </a14:imgEffect>
                  </a14:imgLayer>
                </a14:imgProps>
              </a:ext>
            </a:extLst>
          </a:blip>
          <a:srcRect l="23987" t="23543" r="30587" b="17120"/>
          <a:stretch/>
        </p:blipFill>
        <p:spPr>
          <a:xfrm>
            <a:off x="106679" y="720243"/>
            <a:ext cx="8210007" cy="6032447"/>
          </a:xfrm>
        </p:spPr>
      </p:pic>
    </p:spTree>
    <p:extLst>
      <p:ext uri="{BB962C8B-B14F-4D97-AF65-F5344CB8AC3E}">
        <p14:creationId xmlns:p14="http://schemas.microsoft.com/office/powerpoint/2010/main" val="3139942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AF455-3018-6CF5-15C5-7316FA9D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F0182-16D9-5E08-A356-585D6DDC7F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778" t="14569" r="26843" b="24935"/>
          <a:stretch/>
        </p:blipFill>
        <p:spPr>
          <a:xfrm>
            <a:off x="838199" y="174170"/>
            <a:ext cx="9405257" cy="6129519"/>
          </a:xfrm>
        </p:spPr>
      </p:pic>
    </p:spTree>
    <p:extLst>
      <p:ext uri="{BB962C8B-B14F-4D97-AF65-F5344CB8AC3E}">
        <p14:creationId xmlns:p14="http://schemas.microsoft.com/office/powerpoint/2010/main" val="1724169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C1BBC-B474-AF69-33D1-B1601CC05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Common Types of Architecture- Multiprocessor</a:t>
            </a:r>
            <a:endParaRPr lang="en-IN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DF1F4-6C25-05CE-165B-090F47CB3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770" y="2126344"/>
            <a:ext cx="11255829" cy="3760891"/>
          </a:xfrm>
        </p:spPr>
        <p:txBody>
          <a:bodyPr>
            <a:normAutofit/>
          </a:bodyPr>
          <a:lstStyle/>
          <a:p>
            <a:pPr marL="457200" indent="-457200" algn="just">
              <a:lnSpc>
                <a:spcPct val="150000"/>
              </a:lnSpc>
              <a:buFont typeface="+mj-lt"/>
              <a:buAutoNum type="arabicParenR"/>
            </a:pPr>
            <a:r>
              <a:rPr lang="en-US" sz="2400" dirty="0"/>
              <a:t>Shared Memory (SM): Common Central Memory – Shared by multiple processors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arenR"/>
            </a:pPr>
            <a:r>
              <a:rPr lang="en-US" sz="2400" dirty="0"/>
              <a:t>Shared Disk (SD)	: Multiple Processors - Common Collection of Disks – Own Private Memory 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arenR"/>
            </a:pPr>
            <a:r>
              <a:rPr lang="en-US" sz="2400" dirty="0"/>
              <a:t>Shared Nothing   (SN)	: Neither memory nor Disk – Shared among multiple processors.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72745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34682-B5AE-7848-CD62-9CD2A5C56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Hadoop Cluster 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763DB-4315-3C80-CD6A-D0A4E0159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064" y="2063327"/>
            <a:ext cx="10058400" cy="376089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The architecture of Hadoop Cluster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 Core Components of Hadoop Cluster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Work-flow of How File is Stored in Hadoop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0A8318-B0E0-B64D-86B1-8160742E9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50" t="21185" r="34750" b="37481"/>
          <a:stretch/>
        </p:blipFill>
        <p:spPr>
          <a:xfrm>
            <a:off x="5818186" y="1644226"/>
            <a:ext cx="6201750" cy="450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51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A24FE-C4E4-4143-4E06-69D8AF04B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" y="0"/>
            <a:ext cx="10058400" cy="698917"/>
          </a:xfrm>
        </p:spPr>
        <p:txBody>
          <a:bodyPr>
            <a:normAutofit fontScale="90000"/>
          </a:bodyPr>
          <a:lstStyle/>
          <a:p>
            <a:r>
              <a:rPr lang="en-US" dirty="0"/>
              <a:t>1.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Hadoop Cluster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C2706E-4EA2-C86C-4460-732940AC0E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632" t="28772" r="34039" b="32652"/>
          <a:stretch/>
        </p:blipFill>
        <p:spPr>
          <a:xfrm>
            <a:off x="121920" y="698916"/>
            <a:ext cx="5493008" cy="455380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F22BFF-C5D9-95DE-D8F0-5EE7F4ADBD24}"/>
              </a:ext>
            </a:extLst>
          </p:cNvPr>
          <p:cNvSpPr txBox="1"/>
          <p:nvPr/>
        </p:nvSpPr>
        <p:spPr>
          <a:xfrm>
            <a:off x="5486400" y="436880"/>
            <a:ext cx="65836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clusters run on low cost commodity computers.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clusters are often referred to as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"shared nothing"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systems because the only thing that is shared between nodes is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that connects them.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Hadoop Clusters are arranged in several racks.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Network traffic between different nodes in the same rack is much more desirable than network traffic across the racks.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Yahoo's Hadoop cluster. They have more than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10,000 machines running Hadoop and nearly 1 petabyte of user data.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small Hadoop cluster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a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 master node and multiple worker or slave node.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discussed earlier, the entire cluster contains two layers.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of the layer of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MapReduce Layer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another is of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HDFS Layer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master node consists of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slave or worker node consists of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TaskTracker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also possible that slave node or worker node is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data or compute node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386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52164-8B1F-F49E-A4D4-71F28CB45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223" y="0"/>
            <a:ext cx="11536326" cy="766020"/>
          </a:xfrm>
        </p:spPr>
        <p:txBody>
          <a:bodyPr>
            <a:normAutofit fontScale="90000"/>
          </a:bodyPr>
          <a:lstStyle/>
          <a:p>
            <a:r>
              <a:rPr lang="en-IN" sz="3600" dirty="0">
                <a:solidFill>
                  <a:schemeClr val="accent1">
                    <a:lumMod val="75000"/>
                  </a:schemeClr>
                </a:solidFill>
              </a:rPr>
              <a:t>Hadoop Cluster – 3 Components: Client, Master &amp; Slave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6385D-6B6F-7DA4-ADC6-6B67A718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7098" y="782719"/>
            <a:ext cx="7284549" cy="5487452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Hadoop Cluster would consists of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110 – </a:t>
            </a: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Maximum Racks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Rack - </a:t>
            </a: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40 slave machine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At the top of each rack there is a </a:t>
            </a: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rack switch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Each slave machine(rack server in a rack) has cables coming out it from both  the ends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Cables are connected to rack switch at the top which means that top rack  switch will have around </a:t>
            </a: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80 ports 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Global = </a:t>
            </a:r>
            <a:r>
              <a:rPr lang="en-US" sz="1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8 core switches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The rack switch has uplinks connected to core switches and hence connecting  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other racks with uniform bandwidth, forming the Cluster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 In the cluster, you have few machines to act as Name node and as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JobTracker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They are referred as Masters. </a:t>
            </a:r>
            <a:endParaRPr lang="en-I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6E3F191C-267D-099E-3F02-B3E186F3D6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32" t="28772" r="34039" b="32652"/>
          <a:stretch/>
        </p:blipFill>
        <p:spPr>
          <a:xfrm>
            <a:off x="7591647" y="1711842"/>
            <a:ext cx="4642826" cy="384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71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3158F-5DF8-55A0-C1D6-D53AF4DF7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5536"/>
            <a:ext cx="10058400" cy="829815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Cluster : Core Components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CF376E-D85B-BA27-B85E-1FC27E4BA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546" t="35120" r="35874" b="29963"/>
          <a:stretch/>
        </p:blipFill>
        <p:spPr>
          <a:xfrm>
            <a:off x="0" y="1115943"/>
            <a:ext cx="7222762" cy="5316755"/>
          </a:xfrm>
        </p:spPr>
      </p:pic>
    </p:spTree>
    <p:extLst>
      <p:ext uri="{BB962C8B-B14F-4D97-AF65-F5344CB8AC3E}">
        <p14:creationId xmlns:p14="http://schemas.microsoft.com/office/powerpoint/2010/main" val="3918043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556BA-4713-ED4D-B5E9-399F08075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1. Client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8F0D42-247A-B147-C231-CFCE1BEB7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887" t="46570" r="39372" b="19899"/>
          <a:stretch/>
        </p:blipFill>
        <p:spPr>
          <a:xfrm>
            <a:off x="712381" y="2040386"/>
            <a:ext cx="5142111" cy="426472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267CEE-FE00-13EF-7A6A-A34F85845D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37" t="35194" r="28227" b="54419"/>
          <a:stretch/>
        </p:blipFill>
        <p:spPr>
          <a:xfrm>
            <a:off x="6232805" y="2296632"/>
            <a:ext cx="5796508" cy="181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85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AC64B-9225-1333-4C38-E9E014BB8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97" y="-89789"/>
            <a:ext cx="11100540" cy="1450757"/>
          </a:xfrm>
        </p:spPr>
        <p:txBody>
          <a:bodyPr>
            <a:norm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IN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Masters: Name Node, Secondary Node &amp; Job Tracker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019068-8353-C069-7BC4-298FBFE2A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253" t="37523" r="31738" b="32792"/>
          <a:stretch/>
        </p:blipFill>
        <p:spPr>
          <a:xfrm>
            <a:off x="1275906" y="2179675"/>
            <a:ext cx="8059183" cy="3540641"/>
          </a:xfrm>
        </p:spPr>
      </p:pic>
    </p:spTree>
    <p:extLst>
      <p:ext uri="{BB962C8B-B14F-4D97-AF65-F5344CB8AC3E}">
        <p14:creationId xmlns:p14="http://schemas.microsoft.com/office/powerpoint/2010/main" val="212950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9621A-5FFA-66AC-115D-38ED2B0D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940" y="95218"/>
            <a:ext cx="10058400" cy="797918"/>
          </a:xfrm>
        </p:spPr>
        <p:txBody>
          <a:bodyPr/>
          <a:lstStyle/>
          <a:p>
            <a:r>
              <a:rPr lang="en-IN" dirty="0">
                <a:solidFill>
                  <a:schemeClr val="accent1">
                    <a:lumMod val="75000"/>
                  </a:schemeClr>
                </a:solidFill>
              </a:rPr>
              <a:t>2.1: Name Node: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C4496C-E968-995D-F1AE-CA732AC5EB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3000"/>
                    </a14:imgEffect>
                  </a14:imgLayer>
                </a14:imgProps>
              </a:ext>
            </a:extLst>
          </a:blip>
          <a:srcRect l="36939" t="31246" r="37999" b="37742"/>
          <a:stretch/>
        </p:blipFill>
        <p:spPr>
          <a:xfrm>
            <a:off x="267940" y="988827"/>
            <a:ext cx="6005228" cy="547576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616EFB-30FC-BA4A-A8B7-CC5988A08EB2}"/>
              </a:ext>
            </a:extLst>
          </p:cNvPr>
          <p:cNvSpPr txBox="1"/>
          <p:nvPr/>
        </p:nvSpPr>
        <p:spPr>
          <a:xfrm>
            <a:off x="6343739" y="1919200"/>
            <a:ext cx="558032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NameNode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oversees the 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health of </a:t>
            </a:r>
            <a:r>
              <a:rPr lang="en-US" sz="24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coordinates access to the data stored in </a:t>
            </a:r>
            <a:r>
              <a:rPr lang="en-US" sz="24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DataNode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node keeps track of all the file system related information such as: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 of file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saved in </a:t>
            </a: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part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the cluster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Last access time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files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permissions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 which user have access to the file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395067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F7A14CA634AE469B96691D94FD32F7" ma:contentTypeVersion="5" ma:contentTypeDescription="Create a new document." ma:contentTypeScope="" ma:versionID="47f2bed523330d5c64a8d2be25984712">
  <xsd:schema xmlns:xsd="http://www.w3.org/2001/XMLSchema" xmlns:xs="http://www.w3.org/2001/XMLSchema" xmlns:p="http://schemas.microsoft.com/office/2006/metadata/properties" xmlns:ns2="cec7fef7-e975-4ca8-918d-7eb5d545cf95" xmlns:ns3="6555ff34-ecb9-4dd7-8026-f8d44bab36a6" targetNamespace="http://schemas.microsoft.com/office/2006/metadata/properties" ma:root="true" ma:fieldsID="a4db161d7d27218d98f6b8797a2987cc" ns2:_="" ns3:_="">
    <xsd:import namespace="cec7fef7-e975-4ca8-918d-7eb5d545cf95"/>
    <xsd:import namespace="6555ff34-ecb9-4dd7-8026-f8d44bab36a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c7fef7-e975-4ca8-918d-7eb5d545cf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55ff34-ecb9-4dd7-8026-f8d44bab36a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41cd501c-084c-4b4a-849e-19d611a25fb1"/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b51eec4f-fbc6-45fb-98db-456b975ef646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B55077A-17FD-42D5-B360-683E521C3665}"/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{626CA655-C31C-4AAE-8C9A-F5E287D94B5E}tf22712842_win32</Template>
  <TotalTime>950</TotalTime>
  <Words>885</Words>
  <Application>Microsoft Office PowerPoint</Application>
  <PresentationFormat>Widescreen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Introduction To Hadoop</vt:lpstr>
      <vt:lpstr>Common Types of Architecture- Multiprocessor</vt:lpstr>
      <vt:lpstr>Hadoop Cluster </vt:lpstr>
      <vt:lpstr>1. Hadoop Cluster</vt:lpstr>
      <vt:lpstr>Hadoop Cluster – 3 Components: Client, Master &amp; Slave</vt:lpstr>
      <vt:lpstr>Cluster : Core Components </vt:lpstr>
      <vt:lpstr>1. Client </vt:lpstr>
      <vt:lpstr>2. Masters: Name Node, Secondary Node &amp; Job Tracker</vt:lpstr>
      <vt:lpstr>2.1: Name Node:</vt:lpstr>
      <vt:lpstr>2.2 JobTracker: </vt:lpstr>
      <vt:lpstr>2.3 Secondary Node: </vt:lpstr>
      <vt:lpstr>3: Slave</vt:lpstr>
      <vt:lpstr>Loading File In Hadoop Cluster</vt:lpstr>
      <vt:lpstr>Client knows that to which data nodes load the blocks?</vt:lpstr>
      <vt:lpstr>Block replication</vt:lpstr>
      <vt:lpstr>Parallel Computing vs Distributed Computing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Hadoop</dc:title>
  <dc:creator>Rashmi Laxmikant Malghan [MAHE-MIT]</dc:creator>
  <cp:lastModifiedBy>Shavantrevva Sangappa Bilake [MAHE-MIT]</cp:lastModifiedBy>
  <cp:revision>11</cp:revision>
  <dcterms:created xsi:type="dcterms:W3CDTF">2023-02-10T04:54:53Z</dcterms:created>
  <dcterms:modified xsi:type="dcterms:W3CDTF">2024-01-09T15:28:36Z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0x01010027F7A14CA634AE469B96691D94FD32F7</vt:lpwstr>
  </property>
</Properties>
</file>